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6" r:id="rId5"/>
    <p:sldId id="261" r:id="rId6"/>
    <p:sldId id="381" r:id="rId7"/>
    <p:sldId id="382" r:id="rId8"/>
    <p:sldId id="375" r:id="rId9"/>
  </p:sldIdLst>
  <p:sldSz cx="9144000" cy="5143500" type="screen16x9"/>
  <p:notesSz cx="6858000" cy="9144000"/>
  <p:embeddedFontLs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Barlow Condensed" panose="020B0604020202020204" charset="0"/>
      <p:regular r:id="rId15"/>
      <p:bold r:id="rId16"/>
      <p:italic r:id="rId17"/>
      <p:boldItalic r:id="rId18"/>
    </p:embeddedFont>
    <p:embeddedFont>
      <p:font typeface="Helvetica Neue Light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8" roundtripDataSignature="AMtx7mjP3EVdKAGODyTxTl8y+mGl88bb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FC6D6D0-137E-41C7-8830-3FD3B530E52E}">
  <a:tblStyle styleId="{DFC6D6D0-137E-41C7-8830-3FD3B530E5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9D5A70-2FD6-4B0D-A5AE-8BC1FC00AC3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1E8"/>
          </a:solidFill>
        </a:fill>
      </a:tcStyle>
    </a:wholeTbl>
    <a:band1H>
      <a:tcTxStyle/>
      <a:tcStyle>
        <a:tcBdr/>
        <a:fill>
          <a:solidFill>
            <a:srgbClr val="FFE2C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E2C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 snapToGrid="0">
      <p:cViewPr varScale="1">
        <p:scale>
          <a:sx n="143" d="100"/>
          <a:sy n="143" d="100"/>
        </p:scale>
        <p:origin x="68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9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10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16dc34410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116dc34410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6a4c2534b_0_339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116a4c2534b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g11839a563e0_2_1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g11839a563e0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2388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143251c6e3_0_8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g1143251c6e3_0_8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g1143251c6e3_0_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to (horizontal)">
  <p:cSld name="TITLE_AND_BODY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1143251c6e3_0_142" descr="Image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7575" y="893369"/>
            <a:ext cx="373176" cy="430403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1143251c6e3_0_142"/>
          <p:cNvSpPr/>
          <p:nvPr/>
        </p:nvSpPr>
        <p:spPr>
          <a:xfrm>
            <a:off x="-9525" y="-32744"/>
            <a:ext cx="9163200" cy="754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8" name="Google Shape;68;g1143251c6e3_0_142" descr="Imag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5557" y="144493"/>
            <a:ext cx="1593607" cy="37558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g1143251c6e3_0_142"/>
          <p:cNvSpPr txBox="1">
            <a:spLocks noGrp="1"/>
          </p:cNvSpPr>
          <p:nvPr>
            <p:ph type="sldNum" idx="12"/>
          </p:nvPr>
        </p:nvSpPr>
        <p:spPr>
          <a:xfrm>
            <a:off x="4417333" y="4905375"/>
            <a:ext cx="3045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143251c6e3_0_9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g1143251c6e3_0_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1143251c6e3_0_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1143251c6e3_0_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1143251c6e3_0_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143251c6e3_0_10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g1143251c6e3_0_10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g1143251c6e3_0_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143251c6e3_0_10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g1143251c6e3_0_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143251c6e3_0_1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1143251c6e3_0_1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g1143251c6e3_0_1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g1143251c6e3_0_1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g1143251c6e3_0_1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143251c6e3_0_1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g1143251c6e3_0_1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1143251c6e3_0_1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g1143251c6e3_0_1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1143251c6e3_0_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143251c6e3_0_127"/>
          <p:cNvSpPr txBox="1">
            <a:spLocks noGrp="1"/>
          </p:cNvSpPr>
          <p:nvPr>
            <p:ph type="title"/>
          </p:nvPr>
        </p:nvSpPr>
        <p:spPr>
          <a:xfrm>
            <a:off x="1032620" y="332739"/>
            <a:ext cx="7078800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143251c6e3_0_12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1143251c6e3_0_12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1143251c6e3_0_12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sz="18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143251c6e3_0_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1143251c6e3_0_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1143251c6e3_0_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9356C0-D74D-C146-7241-7277F971082F}"/>
              </a:ext>
            </a:extLst>
          </p:cNvPr>
          <p:cNvSpPr txBox="1"/>
          <p:nvPr/>
        </p:nvSpPr>
        <p:spPr>
          <a:xfrm>
            <a:off x="3200400" y="234315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D97ED33A-4BB1-4C83-8621-BA1A3AAD0E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137" b="53265"/>
          <a:stretch/>
        </p:blipFill>
        <p:spPr>
          <a:xfrm>
            <a:off x="2893789" y="1999296"/>
            <a:ext cx="3527343" cy="23984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6A8E54-ED99-4D5D-B8E9-0EB9A6AF26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033" b="53595"/>
          <a:stretch/>
        </p:blipFill>
        <p:spPr>
          <a:xfrm>
            <a:off x="5518298" y="0"/>
            <a:ext cx="3625702" cy="2447054"/>
          </a:xfrm>
          <a:prstGeom prst="rect">
            <a:avLst/>
          </a:prstGeom>
        </p:spPr>
      </p:pic>
      <p:pic>
        <p:nvPicPr>
          <p:cNvPr id="91" name="Google Shape;91;g116dc344103_0_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1725" y="217475"/>
            <a:ext cx="805375" cy="76510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116dc344103_0_8"/>
          <p:cNvSpPr txBox="1"/>
          <p:nvPr/>
        </p:nvSpPr>
        <p:spPr>
          <a:xfrm>
            <a:off x="246900" y="911014"/>
            <a:ext cx="4549500" cy="75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SOCIALIZACIÓN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REGLAMENTO ESTUDIANTIL</a:t>
            </a:r>
          </a:p>
        </p:txBody>
      </p:sp>
      <p:cxnSp>
        <p:nvCxnSpPr>
          <p:cNvPr id="93" name="Google Shape;93;g116dc344103_0_8"/>
          <p:cNvCxnSpPr/>
          <p:nvPr/>
        </p:nvCxnSpPr>
        <p:spPr>
          <a:xfrm>
            <a:off x="0" y="1662502"/>
            <a:ext cx="4239300" cy="10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533B931-8D65-4AF3-B8D1-E7968DE28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900" y="2103918"/>
            <a:ext cx="2506933" cy="250693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E0D97DE-7625-4982-BE48-C600F8A6641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388" b="54939"/>
          <a:stretch/>
        </p:blipFill>
        <p:spPr>
          <a:xfrm>
            <a:off x="5570911" y="2457854"/>
            <a:ext cx="3573089" cy="22767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 l="7501"/>
          <a:stretch/>
        </p:blipFill>
        <p:spPr>
          <a:xfrm>
            <a:off x="1" y="0"/>
            <a:ext cx="35660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029740" y="1127434"/>
            <a:ext cx="4549500" cy="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DC10E"/>
                </a:solidFill>
                <a:latin typeface="Montserrat"/>
                <a:ea typeface="Montserrat"/>
                <a:cs typeface="Montserrat"/>
                <a:sym typeface="Montserrat"/>
              </a:rPr>
              <a:t>CASOS DISCIPLINAROS</a:t>
            </a:r>
            <a:endParaRPr sz="2400" b="1" dirty="0">
              <a:solidFill>
                <a:srgbClr val="FDC10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5" name="Google Shape;105;p3"/>
          <p:cNvCxnSpPr/>
          <p:nvPr/>
        </p:nvCxnSpPr>
        <p:spPr>
          <a:xfrm>
            <a:off x="4882200" y="1567308"/>
            <a:ext cx="4239300" cy="10800"/>
          </a:xfrm>
          <a:prstGeom prst="straightConnector1">
            <a:avLst/>
          </a:prstGeom>
          <a:noFill/>
          <a:ln w="19050" cap="flat" cmpd="sng">
            <a:solidFill>
              <a:srgbClr val="02051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7401" y="227902"/>
            <a:ext cx="805375" cy="7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146C689-F1C3-48BB-85E2-261A41C8C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626" y="1767520"/>
            <a:ext cx="1358285" cy="13582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584194D-3744-4A99-952D-A23C6165A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4626" y="3460072"/>
            <a:ext cx="1292682" cy="129268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3295F83-F0EB-4895-8AD0-7A144FCFA6BF}"/>
              </a:ext>
            </a:extLst>
          </p:cNvPr>
          <p:cNvSpPr txBox="1"/>
          <p:nvPr/>
        </p:nvSpPr>
        <p:spPr>
          <a:xfrm>
            <a:off x="5282911" y="2228172"/>
            <a:ext cx="347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SE DESARROLLARON INVESTIGACIONES PRELIMINARES</a:t>
            </a:r>
            <a:endParaRPr lang="es-CO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EFA517-84C6-4CEE-A7C9-7951679020AA}"/>
              </a:ext>
            </a:extLst>
          </p:cNvPr>
          <p:cNvSpPr txBox="1"/>
          <p:nvPr/>
        </p:nvSpPr>
        <p:spPr>
          <a:xfrm>
            <a:off x="5282911" y="3952524"/>
            <a:ext cx="347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SE LLEVARON  A CABO PROCESOS DISCIPLINARIOS</a:t>
            </a:r>
            <a:endParaRPr lang="es-CO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92EE93D-0E93-4965-B9BE-2316D5E242D6}"/>
              </a:ext>
            </a:extLst>
          </p:cNvPr>
          <p:cNvSpPr txBox="1"/>
          <p:nvPr/>
        </p:nvSpPr>
        <p:spPr>
          <a:xfrm>
            <a:off x="7899991" y="3200400"/>
            <a:ext cx="184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93;g116a4c2534b_0_339">
            <a:extLst>
              <a:ext uri="{FF2B5EF4-FFF2-40B4-BE49-F238E27FC236}">
                <a16:creationId xmlns:a16="http://schemas.microsoft.com/office/drawing/2014/main" id="{9F127278-7504-403B-902B-B46EB306FF90}"/>
              </a:ext>
            </a:extLst>
          </p:cNvPr>
          <p:cNvSpPr/>
          <p:nvPr/>
        </p:nvSpPr>
        <p:spPr>
          <a:xfrm>
            <a:off x="5966530" y="1534396"/>
            <a:ext cx="2703407" cy="27452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g116a4c2534b_0_339"/>
          <p:cNvCxnSpPr/>
          <p:nvPr/>
        </p:nvCxnSpPr>
        <p:spPr>
          <a:xfrm rot="10800000" flipH="1">
            <a:off x="0" y="2633088"/>
            <a:ext cx="3372000" cy="18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" name="Imagen 28">
            <a:extLst>
              <a:ext uri="{FF2B5EF4-FFF2-40B4-BE49-F238E27FC236}">
                <a16:creationId xmlns:a16="http://schemas.microsoft.com/office/drawing/2014/main" id="{2B9576FA-3DD1-4A33-AAEC-E6CC0B20C7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29974" b="25717"/>
          <a:stretch/>
        </p:blipFill>
        <p:spPr>
          <a:xfrm>
            <a:off x="5410" y="0"/>
            <a:ext cx="5465700" cy="5143500"/>
          </a:xfrm>
          <a:prstGeom prst="rect">
            <a:avLst/>
          </a:prstGeom>
        </p:spPr>
      </p:pic>
      <p:sp>
        <p:nvSpPr>
          <p:cNvPr id="31" name="Google Shape;190;g116a4c2534b_0_339">
            <a:extLst>
              <a:ext uri="{FF2B5EF4-FFF2-40B4-BE49-F238E27FC236}">
                <a16:creationId xmlns:a16="http://schemas.microsoft.com/office/drawing/2014/main" id="{AA1C8A12-E95D-4BD3-AA02-3EDD1A3026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09762" y="217475"/>
            <a:ext cx="2860176" cy="124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sz="2000" b="1" dirty="0">
                <a:solidFill>
                  <a:srgbClr val="02051C"/>
                </a:solidFill>
                <a:latin typeface="Montserrat"/>
                <a:ea typeface="Montserrat"/>
                <a:cs typeface="Montserrat"/>
                <a:sym typeface="Montserrat"/>
              </a:rPr>
              <a:t>SOCIALIZACIÓN DE REPRESENTANTES ESTUDIANTILES</a:t>
            </a:r>
            <a:endParaRPr sz="2000" b="1" dirty="0">
              <a:solidFill>
                <a:srgbClr val="02051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2051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B4E8C5B7-5CA1-4544-BCBB-BFBC1FA8C9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19" t="34" r="11487" b="43525"/>
          <a:stretch/>
        </p:blipFill>
        <p:spPr>
          <a:xfrm>
            <a:off x="6133918" y="1700195"/>
            <a:ext cx="2368629" cy="2368629"/>
          </a:xfrm>
          <a:custGeom>
            <a:avLst/>
            <a:gdLst>
              <a:gd name="connsiteX0" fmla="*/ 1049850 w 2099700"/>
              <a:gd name="connsiteY0" fmla="*/ 0 h 2099700"/>
              <a:gd name="connsiteX1" fmla="*/ 2099700 w 2099700"/>
              <a:gd name="connsiteY1" fmla="*/ 1049850 h 2099700"/>
              <a:gd name="connsiteX2" fmla="*/ 1049850 w 2099700"/>
              <a:gd name="connsiteY2" fmla="*/ 2099700 h 2099700"/>
              <a:gd name="connsiteX3" fmla="*/ 0 w 2099700"/>
              <a:gd name="connsiteY3" fmla="*/ 1049850 h 2099700"/>
              <a:gd name="connsiteX4" fmla="*/ 1049850 w 2099700"/>
              <a:gd name="connsiteY4" fmla="*/ 0 h 209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9700" h="2099700">
                <a:moveTo>
                  <a:pt x="1049850" y="0"/>
                </a:moveTo>
                <a:cubicBezTo>
                  <a:pt x="1629666" y="0"/>
                  <a:pt x="2099700" y="470034"/>
                  <a:pt x="2099700" y="1049850"/>
                </a:cubicBezTo>
                <a:cubicBezTo>
                  <a:pt x="2099700" y="1629666"/>
                  <a:pt x="1629666" y="2099700"/>
                  <a:pt x="1049850" y="2099700"/>
                </a:cubicBezTo>
                <a:cubicBezTo>
                  <a:pt x="470034" y="2099700"/>
                  <a:pt x="0" y="1629666"/>
                  <a:pt x="0" y="1049850"/>
                </a:cubicBezTo>
                <a:cubicBezTo>
                  <a:pt x="0" y="470034"/>
                  <a:pt x="470034" y="0"/>
                  <a:pt x="1049850" y="0"/>
                </a:cubicBezTo>
                <a:close/>
              </a:path>
            </a:pathLst>
          </a:cu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81F4D79B-509D-41D4-9A04-7E7A1E2E4361}"/>
              </a:ext>
            </a:extLst>
          </p:cNvPr>
          <p:cNvSpPr txBox="1"/>
          <p:nvPr/>
        </p:nvSpPr>
        <p:spPr>
          <a:xfrm>
            <a:off x="5539969" y="4234623"/>
            <a:ext cx="3768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STEFANIA SANDOVAL</a:t>
            </a:r>
          </a:p>
          <a:p>
            <a:r>
              <a:rPr lang="es-CO" b="1" dirty="0"/>
              <a:t>Representante General </a:t>
            </a:r>
          </a:p>
          <a:p>
            <a:r>
              <a:rPr lang="es-CO" b="1" dirty="0"/>
              <a:t>de los estudiantes</a:t>
            </a:r>
          </a:p>
          <a:p>
            <a:endParaRPr lang="es-CO" dirty="0"/>
          </a:p>
        </p:txBody>
      </p:sp>
      <p:pic>
        <p:nvPicPr>
          <p:cNvPr id="35" name="Google Shape;106;p3">
            <a:extLst>
              <a:ext uri="{FF2B5EF4-FFF2-40B4-BE49-F238E27FC236}">
                <a16:creationId xmlns:a16="http://schemas.microsoft.com/office/drawing/2014/main" id="{82A6C4A9-C705-4285-A4C2-EC2361E3DD2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1123" y="4279600"/>
            <a:ext cx="805375" cy="7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63958" y="1718018"/>
            <a:ext cx="4459500" cy="19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i="0" u="none" strike="noStrike" cap="none" dirty="0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00A3EFB-BACE-4556-A76C-8554B5EC06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36471" b="34883"/>
          <a:stretch/>
        </p:blipFill>
        <p:spPr>
          <a:xfrm>
            <a:off x="0" y="0"/>
            <a:ext cx="9144000" cy="5124840"/>
          </a:xfrm>
          <a:prstGeom prst="rect">
            <a:avLst/>
          </a:prstGeom>
        </p:spPr>
      </p:pic>
      <p:sp>
        <p:nvSpPr>
          <p:cNvPr id="13" name="Google Shape;84;p20">
            <a:extLst>
              <a:ext uri="{FF2B5EF4-FFF2-40B4-BE49-F238E27FC236}">
                <a16:creationId xmlns:a16="http://schemas.microsoft.com/office/drawing/2014/main" id="{29AD94A7-32B9-4C30-81D2-DD68D4FC6D50}"/>
              </a:ext>
            </a:extLst>
          </p:cNvPr>
          <p:cNvSpPr txBox="1"/>
          <p:nvPr/>
        </p:nvSpPr>
        <p:spPr>
          <a:xfrm>
            <a:off x="640842" y="1160231"/>
            <a:ext cx="76284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GRADUADOS</a:t>
            </a:r>
          </a:p>
        </p:txBody>
      </p:sp>
      <p:pic>
        <p:nvPicPr>
          <p:cNvPr id="15" name="Google Shape;83;p20">
            <a:extLst>
              <a:ext uri="{FF2B5EF4-FFF2-40B4-BE49-F238E27FC236}">
                <a16:creationId xmlns:a16="http://schemas.microsoft.com/office/drawing/2014/main" id="{0912D376-5BFB-4E51-833A-775A38C9BF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33639" y="18660"/>
            <a:ext cx="1464942" cy="127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EDD80224-194A-4B0B-8B01-394B7CF732FD}"/>
              </a:ext>
            </a:extLst>
          </p:cNvPr>
          <p:cNvSpPr/>
          <p:nvPr/>
        </p:nvSpPr>
        <p:spPr>
          <a:xfrm>
            <a:off x="6251944" y="2296134"/>
            <a:ext cx="2647464" cy="241131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7D4CCA-908B-43A1-842A-53AF3BACF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68" y="2444293"/>
            <a:ext cx="5316368" cy="163425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F49A673C-DC85-48F2-B5CA-CD335E5F8322}"/>
              </a:ext>
            </a:extLst>
          </p:cNvPr>
          <p:cNvSpPr txBox="1"/>
          <p:nvPr/>
        </p:nvSpPr>
        <p:spPr>
          <a:xfrm>
            <a:off x="6368902" y="2778519"/>
            <a:ext cx="28920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/>
              <a:t>12%</a:t>
            </a:r>
            <a:endParaRPr lang="es-CO" sz="8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804B547-B979-41F6-9E42-FB953E773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93219" cy="5143500"/>
          </a:xfrm>
          <a:prstGeom prst="rect">
            <a:avLst/>
          </a:prstGeom>
        </p:spPr>
      </p:pic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27577EFF-077A-4D7E-BA73-9417E14A5EEF}"/>
              </a:ext>
            </a:extLst>
          </p:cNvPr>
          <p:cNvSpPr/>
          <p:nvPr/>
        </p:nvSpPr>
        <p:spPr>
          <a:xfrm>
            <a:off x="3536415" y="605928"/>
            <a:ext cx="4902506" cy="4263527"/>
          </a:xfrm>
          <a:prstGeom prst="flowChartConnector">
            <a:avLst/>
          </a:prstGeom>
          <a:solidFill>
            <a:srgbClr val="FF006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733C605-3530-4BEC-8B98-AA004807C0EC}"/>
              </a:ext>
            </a:extLst>
          </p:cNvPr>
          <p:cNvSpPr txBox="1"/>
          <p:nvPr/>
        </p:nvSpPr>
        <p:spPr>
          <a:xfrm>
            <a:off x="3798855" y="1681407"/>
            <a:ext cx="43776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dirty="0"/>
              <a:t>148 </a:t>
            </a:r>
            <a:r>
              <a:rPr lang="es-ES" sz="4000" dirty="0"/>
              <a:t>ESTUDIANTES</a:t>
            </a:r>
            <a:endParaRPr lang="es-CO" sz="4000" dirty="0"/>
          </a:p>
        </p:txBody>
      </p:sp>
      <p:pic>
        <p:nvPicPr>
          <p:cNvPr id="9" name="Google Shape;83;p20">
            <a:extLst>
              <a:ext uri="{FF2B5EF4-FFF2-40B4-BE49-F238E27FC236}">
                <a16:creationId xmlns:a16="http://schemas.microsoft.com/office/drawing/2014/main" id="{5B035B1B-201E-49B3-BB3E-62B7988CFF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3639" y="18660"/>
            <a:ext cx="1464942" cy="1274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963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A8DF977-5B8B-4F1F-BD1E-DFD74C7EAF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32042" b="39225"/>
          <a:stretch/>
        </p:blipFill>
        <p:spPr>
          <a:xfrm>
            <a:off x="0" y="0"/>
            <a:ext cx="9218428" cy="5143500"/>
          </a:xfrm>
          <a:prstGeom prst="rect">
            <a:avLst/>
          </a:prstGeom>
        </p:spPr>
      </p:pic>
      <p:pic>
        <p:nvPicPr>
          <p:cNvPr id="10" name="Google Shape;83;p20">
            <a:extLst>
              <a:ext uri="{FF2B5EF4-FFF2-40B4-BE49-F238E27FC236}">
                <a16:creationId xmlns:a16="http://schemas.microsoft.com/office/drawing/2014/main" id="{F794911E-B937-437B-8A09-799E99CE97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4756" y="32883"/>
            <a:ext cx="1342706" cy="11410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ángulo redondeado 11">
            <a:extLst>
              <a:ext uri="{FF2B5EF4-FFF2-40B4-BE49-F238E27FC236}">
                <a16:creationId xmlns:a16="http://schemas.microsoft.com/office/drawing/2014/main" id="{3855C736-806F-417A-9BDF-9D0BFFCE8F6F}"/>
              </a:ext>
            </a:extLst>
          </p:cNvPr>
          <p:cNvSpPr/>
          <p:nvPr/>
        </p:nvSpPr>
        <p:spPr>
          <a:xfrm>
            <a:off x="520627" y="3564027"/>
            <a:ext cx="7845482" cy="108660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redondeado 9">
            <a:extLst>
              <a:ext uri="{FF2B5EF4-FFF2-40B4-BE49-F238E27FC236}">
                <a16:creationId xmlns:a16="http://schemas.microsoft.com/office/drawing/2014/main" id="{A6336676-7F24-40ED-A6DC-DAD9124815DE}"/>
              </a:ext>
            </a:extLst>
          </p:cNvPr>
          <p:cNvSpPr/>
          <p:nvPr/>
        </p:nvSpPr>
        <p:spPr>
          <a:xfrm>
            <a:off x="520627" y="2280372"/>
            <a:ext cx="7845482" cy="97819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Google Shape;736;p62">
            <a:extLst>
              <a:ext uri="{FF2B5EF4-FFF2-40B4-BE49-F238E27FC236}">
                <a16:creationId xmlns:a16="http://schemas.microsoft.com/office/drawing/2014/main" id="{C685912E-1431-4891-868D-8B08D03B6ED0}"/>
              </a:ext>
            </a:extLst>
          </p:cNvPr>
          <p:cNvSpPr/>
          <p:nvPr/>
        </p:nvSpPr>
        <p:spPr>
          <a:xfrm>
            <a:off x="592469" y="3821987"/>
            <a:ext cx="77017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2023 – I COHORTE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Porcentaje de permanencia del </a:t>
            </a:r>
            <a:r>
              <a:rPr lang="es-ES" dirty="0"/>
              <a:t>96,16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%. y para los programas profesionales se ubicó en deserción </a:t>
            </a:r>
            <a:r>
              <a:rPr lang="es-ES" dirty="0"/>
              <a:t>3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,84%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4CC7163-66F9-4CDF-B50F-9C0EAA52CF95}"/>
              </a:ext>
            </a:extLst>
          </p:cNvPr>
          <p:cNvSpPr txBox="1"/>
          <p:nvPr/>
        </p:nvSpPr>
        <p:spPr>
          <a:xfrm>
            <a:off x="592470" y="2513893"/>
            <a:ext cx="74700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Porcentaje de permanencia del </a:t>
            </a:r>
            <a:r>
              <a:rPr lang="es-ES" dirty="0"/>
              <a:t>95,43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%. y para los programas profesionales se ubicó en deserción </a:t>
            </a:r>
            <a:r>
              <a:rPr lang="es-ES" dirty="0"/>
              <a:t>4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,56%</a:t>
            </a:r>
          </a:p>
        </p:txBody>
      </p: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2EB61037-1448-45A6-AF4B-CA84FBD12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825452"/>
              </p:ext>
            </p:extLst>
          </p:nvPr>
        </p:nvGraphicFramePr>
        <p:xfrm>
          <a:off x="311153" y="802900"/>
          <a:ext cx="8612512" cy="1376286"/>
        </p:xfrm>
        <a:graphic>
          <a:graphicData uri="http://schemas.openxmlformats.org/drawingml/2006/table">
            <a:tbl>
              <a:tblPr/>
              <a:tblGrid>
                <a:gridCol w="1123372">
                  <a:extLst>
                    <a:ext uri="{9D8B030D-6E8A-4147-A177-3AD203B41FA5}">
                      <a16:colId xmlns:a16="http://schemas.microsoft.com/office/drawing/2014/main" val="2071706937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777796058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932600073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1429159835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033527202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382498875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3413917482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4042709534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1203303729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3294604349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199172806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3573209140"/>
                    </a:ext>
                  </a:extLst>
                </a:gridCol>
                <a:gridCol w="624095">
                  <a:extLst>
                    <a:ext uri="{9D8B030D-6E8A-4147-A177-3AD203B41FA5}">
                      <a16:colId xmlns:a16="http://schemas.microsoft.com/office/drawing/2014/main" val="226862294"/>
                    </a:ext>
                  </a:extLst>
                </a:gridCol>
              </a:tblGrid>
              <a:tr h="255849"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CONSOLIDADO</a:t>
                      </a:r>
                      <a:r>
                        <a:rPr lang="es-CO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PERMANENCIA INSTITUCIONAL 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9" marR="7719" marT="77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50954"/>
                  </a:ext>
                </a:extLst>
              </a:tr>
              <a:tr h="25584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TIPO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2021-1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2021-2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37501"/>
                  </a:ext>
                </a:extLst>
              </a:tr>
              <a:tr h="255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TASA DE DESERCIÓN 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11.46%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11.81%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10.81%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12.28%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10.03%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11.97%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8.17%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11.65%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8.05%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12.58%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11.03%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178088"/>
                  </a:ext>
                </a:extLst>
              </a:tr>
              <a:tr h="25584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RETENCIÓN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88.54%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88.19%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89.19%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87.72%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89.97%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88.03%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91.83%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88.35%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91.95%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87.42%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91.1%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88.97%</a:t>
                      </a:r>
                    </a:p>
                  </a:txBody>
                  <a:tcPr marL="7719" marR="7719" marT="7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5236259"/>
                  </a:ext>
                </a:extLst>
              </a:tr>
            </a:tbl>
          </a:graphicData>
        </a:graphic>
      </p:graphicFrame>
      <p:sp>
        <p:nvSpPr>
          <p:cNvPr id="19" name="Google Shape;736;p62">
            <a:extLst>
              <a:ext uri="{FF2B5EF4-FFF2-40B4-BE49-F238E27FC236}">
                <a16:creationId xmlns:a16="http://schemas.microsoft.com/office/drawing/2014/main" id="{243B14C6-2496-4830-844D-543715519FB8}"/>
              </a:ext>
            </a:extLst>
          </p:cNvPr>
          <p:cNvSpPr/>
          <p:nvPr/>
        </p:nvSpPr>
        <p:spPr>
          <a:xfrm>
            <a:off x="520627" y="4781669"/>
            <a:ext cx="770179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900" dirty="0"/>
              <a:t>FUENTE SISTEMA DE INFORMACION Y CONSOLIDACION DE DATOS INSTITUCIONA SISTEM T5.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5287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DC10E"/>
        </a:solidFill>
        <a:effectLst/>
      </p:bgPr>
    </p:bg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" name="Google Shape;1269;g11839a563e0_2_1"/>
          <p:cNvPicPr preferRelativeResize="0"/>
          <p:nvPr/>
        </p:nvPicPr>
        <p:blipFill rotWithShape="1">
          <a:blip r:embed="rId3">
            <a:alphaModFix amt="30000"/>
          </a:blip>
          <a:srcRect t="13823" r="9231" b="9253"/>
          <a:stretch/>
        </p:blipFill>
        <p:spPr>
          <a:xfrm flipH="1">
            <a:off x="0" y="-26238"/>
            <a:ext cx="9144000" cy="519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g11839a563e0_2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1725" y="217475"/>
            <a:ext cx="805375" cy="765109"/>
          </a:xfrm>
          <a:prstGeom prst="rect">
            <a:avLst/>
          </a:prstGeom>
          <a:noFill/>
          <a:ln>
            <a:noFill/>
          </a:ln>
        </p:spPr>
      </p:pic>
      <p:sp>
        <p:nvSpPr>
          <p:cNvPr id="1271" name="Google Shape;1271;g11839a563e0_2_1"/>
          <p:cNvSpPr txBox="1"/>
          <p:nvPr/>
        </p:nvSpPr>
        <p:spPr>
          <a:xfrm>
            <a:off x="1681650" y="2110038"/>
            <a:ext cx="5780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tabLst/>
              <a:defRPr/>
            </a:pPr>
            <a:r>
              <a:rPr kumimoji="0" lang="e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GRACIAS</a:t>
            </a:r>
            <a:endParaRPr kumimoji="0" sz="6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706949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154</Words>
  <Application>Microsoft Office PowerPoint</Application>
  <PresentationFormat>Presentación en pantalla (16:9)</PresentationFormat>
  <Paragraphs>57</Paragraphs>
  <Slides>8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Montserrat</vt:lpstr>
      <vt:lpstr>Barlow Condensed</vt:lpstr>
      <vt:lpstr>Helvetica Neue Light</vt:lpstr>
      <vt:lpstr>Calibri</vt:lpstr>
      <vt:lpstr>Arial</vt:lpstr>
      <vt:lpstr>Simple Light</vt:lpstr>
      <vt:lpstr>Presentación de PowerPoint</vt:lpstr>
      <vt:lpstr>Presentación de PowerPoint</vt:lpstr>
      <vt:lpstr>Presentación de PowerPoint</vt:lpstr>
      <vt:lpstr>SOCIALIZACIÓN DE REPRESENTANTES ESTUDIANTILES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Secretaria Academica</dc:creator>
  <cp:lastModifiedBy>Tesoreria</cp:lastModifiedBy>
  <cp:revision>57</cp:revision>
  <dcterms:modified xsi:type="dcterms:W3CDTF">2024-07-22T13:47:14Z</dcterms:modified>
</cp:coreProperties>
</file>